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6" r:id="rId11"/>
    <p:sldId id="267" r:id="rId12"/>
    <p:sldId id="268" r:id="rId13"/>
    <p:sldId id="269" r:id="rId14"/>
    <p:sldId id="270" r:id="rId15"/>
    <p:sldId id="7317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EAA872-74A9-C324-A5CA-FE6D0A8DDA8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1F652AA2-B4B4-6ADC-455F-76DB0EF785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BCA015-39BD-F57B-6B1F-E19E726BED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BEDA1E-AB62-63F1-051B-E8643E28BB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76828FD-4EEE-EA45-C0E1-4C56DD755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69365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7A7F0B-03AB-FA3A-94F3-0C5446D4B1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084F688-CD09-B157-CCA0-9854D6664C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FB3B5E48-B75C-9641-3AB3-41379139E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DC501F-0E45-9E32-9DAD-685819CE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4ED263B-6377-089B-ED7C-E30D13EB5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235870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BD0EC911-20F5-FDF1-C8EC-C43C5EA4285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53C0F405-5EF8-6892-1C82-9F529A8057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8F9B8A44-ECBD-4DEA-CE34-E6D6514E3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A00B59B3-E5FA-2247-D8CC-5FDC60B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8E249DF2-572E-C6B3-7240-A7D0A07AF1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50922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073881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06411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13032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19279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775159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E4C4E-9CE7-48A7-59BA-8ED7BE8611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F150B0B3-BD09-6374-3466-88A5D4EAB1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08C811E1-BEB6-8F60-1E76-6D09E7708B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F87F031-9F45-F63C-4898-90828101A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3A07304-9464-8D18-CAFE-B573B2035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99E79D5-165F-6129-BF87-EE8AC78FC1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158932B4-E2DA-08C6-6577-72DA15B9B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0CEB88D-1AFC-F5A8-FBD1-BC33A8DDDE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DACD3F6-0430-31EC-F774-4E65330D06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C87CB26C-83F0-4611-A595-476D5D1527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01076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12A2D6-0DCC-63E1-2ECC-1C263FA7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269758EA-1CE6-3441-2DE0-B9AC0E9A441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59B82C1-8B00-508B-5E7B-F90B5C607FD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01BB23C-641F-085C-70B4-E3D31B0B7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55124BB-9CF4-2BFC-7357-D114344D6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CBDC7C1-11B2-7DB2-0F5C-B51BEBF27A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47508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082E4F-6A30-61EE-8BAA-BE7B6F281E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93FE39F-B2D9-0A23-EB6F-AF1EFB0562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2C395BD3-FE76-96D9-823D-E02445B7B0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8910AB4-C384-2C2F-D104-5CBDEC6CCE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D63A401-796D-1801-13EB-B1E1DAE435A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760C3F5-06AD-C470-8A16-267F69BBF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917747BE-E2B7-1C2C-8D0C-74F79A5763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764A9C9A-596B-2CDF-FD54-FE0B462F4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98043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8E6F62-71D8-29BD-3388-2FAEAF2CE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D75C563C-1A3A-03C0-D313-32C5C9D214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9D68BF20-4207-FA7A-64BF-55B6AACCC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6CFBBD6-795B-A5FE-148B-DAF3E065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3616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3F3DBEA5-D035-01F3-19F3-872C95F4CA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A44033CE-40EF-33FB-58A7-2EC6F4111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00118C5B-BEDD-0F6C-2680-193A7195B0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202633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3914652-6D7C-32FA-52EE-168E1D8AB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FC89733-1EBC-98EC-AC15-C6EA4239F6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0D99D8B-A943-5942-9F38-19770D2BD1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E8A1938F-3737-29DD-7CD6-013021037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7FBF4FEF-18D6-67D8-2219-11BD4CB99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B6ECDAF0-4F4C-B8D5-B7B3-32CB8A7222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765787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6D05822-04E8-A771-7C33-8BBBF3444E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1CC37637-A0E0-D4F4-B504-705E8B9CDF4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A790B2FB-9076-EEB3-FC54-EF3FD37C1A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31AF4A50-FECE-04BC-358C-FA3D3BF4F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59FD5E7-D537-C721-F3D9-0BAD3859B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ACF9B8BC-F870-7FA8-9253-D71D8D720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1324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16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15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BEDBBE79-5C2D-46A4-81DF-6E23578829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9663C88F-60A6-B2FC-CEC5-E44DC43828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AB7D953-6A5F-AD3D-630F-788131FFF4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FC952E-2D18-4CC5-85A8-0BC311E9E889}" type="datetimeFigureOut">
              <a:rPr lang="nl-NL" smtClean="0"/>
              <a:t>25-9-2023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9DA9B070-3000-4BAA-A6B5-7962D1E831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EDFB7106-62F4-09B0-D94B-5730E6664D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9B8D8-1CC1-4936-BBD0-8B20964CC67D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1423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12191999" cy="685799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670047"/>
            <a:ext cx="4037075" cy="4187949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0" y="2892551"/>
            <a:ext cx="1522475" cy="2365248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8609076" y="1676400"/>
            <a:ext cx="2819400" cy="281940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999476" y="0"/>
            <a:ext cx="1603247" cy="1141476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606028" y="6095999"/>
            <a:ext cx="993648" cy="761998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10398252" y="0"/>
            <a:ext cx="760488" cy="1203960"/>
          </a:xfrm>
          <a:prstGeom prst="rect">
            <a:avLst/>
          </a:prstGeom>
        </p:spPr>
      </p:pic>
      <p:sp>
        <p:nvSpPr>
          <p:cNvPr id="23" name="bg object 23"/>
          <p:cNvSpPr/>
          <p:nvPr/>
        </p:nvSpPr>
        <p:spPr>
          <a:xfrm>
            <a:off x="10437876" y="0"/>
            <a:ext cx="685800" cy="1143000"/>
          </a:xfrm>
          <a:custGeom>
            <a:avLst/>
            <a:gdLst/>
            <a:ahLst/>
            <a:cxnLst/>
            <a:rect l="l" t="t" r="r" b="b"/>
            <a:pathLst>
              <a:path w="685800" h="1143000">
                <a:moveTo>
                  <a:pt x="685800" y="0"/>
                </a:moveTo>
                <a:lnTo>
                  <a:pt x="0" y="0"/>
                </a:lnTo>
                <a:lnTo>
                  <a:pt x="0" y="1143000"/>
                </a:lnTo>
                <a:lnTo>
                  <a:pt x="685800" y="1143000"/>
                </a:lnTo>
                <a:lnTo>
                  <a:pt x="685800" y="0"/>
                </a:lnTo>
                <a:close/>
              </a:path>
            </a:pathLst>
          </a:custGeom>
          <a:solidFill>
            <a:srgbClr val="AF151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24916" y="473405"/>
            <a:ext cx="8122920" cy="6661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EBEBEB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182116" y="2080386"/>
            <a:ext cx="8060055" cy="2108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0" i="0">
                <a:solidFill>
                  <a:schemeClr val="bg1"/>
                </a:solidFill>
                <a:latin typeface="Century Gothic"/>
                <a:cs typeface="Century Gothic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44373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A429822-0E7B-48E0-EC19-AA48A357C64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E2A00EE7-B24D-21FB-20CB-A7F1E1CD2E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29165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4"/>
            <a:ext cx="5818632" cy="685799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"/>
            <a:ext cx="8412480" cy="6757416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Telerscooperatie</a:t>
            </a:r>
            <a:r>
              <a:rPr sz="4200" spc="-60" dirty="0"/>
              <a:t> </a:t>
            </a:r>
            <a:r>
              <a:rPr sz="4200" dirty="0"/>
              <a:t>Fossa</a:t>
            </a:r>
            <a:r>
              <a:rPr sz="4200" spc="-45" dirty="0"/>
              <a:t> </a:t>
            </a:r>
            <a:r>
              <a:rPr sz="4200" spc="-10" dirty="0"/>
              <a:t>Eugenia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1300073"/>
            <a:ext cx="7868920" cy="3784600"/>
          </a:xfrm>
          <a:prstGeom prst="rect">
            <a:avLst/>
          </a:prstGeom>
        </p:spPr>
        <p:txBody>
          <a:bodyPr vert="horz" wrap="square" lIns="0" tIns="13906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95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30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Telers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(2021)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Omzet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165.000.000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euros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2021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Groenten,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kruiden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zachtfruit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(aardbeien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frambozen)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Van telers,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voor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telers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door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telers.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Fossa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Eugenia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verzorgt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verkoop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administratie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5080" lvl="0" indent="-343535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1,5%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kosten,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mogelijkheid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voor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GMO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subsidie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voor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versnelling innovaties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Kredietverzekering,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betalen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telers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2-3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weken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levering,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60%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direct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aan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retail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Nederland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regio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Europa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Marktvisie</a:t>
            </a:r>
            <a:r>
              <a:rPr sz="4200" spc="-30" dirty="0"/>
              <a:t> </a:t>
            </a:r>
            <a:r>
              <a:rPr sz="4200" spc="-10" dirty="0"/>
              <a:t>Brookberries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1955275"/>
            <a:ext cx="8637270" cy="3937000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Maximaal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20%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van</a:t>
            </a:r>
            <a:r>
              <a:rPr kumimoji="0" sz="19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omzet</a:t>
            </a:r>
            <a:r>
              <a:rPr kumimoji="0" sz="19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bij</a:t>
            </a:r>
            <a:r>
              <a:rPr kumimoji="0" sz="19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grootste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klant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Regionaal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is</a:t>
            </a:r>
            <a:r>
              <a:rPr kumimoji="0" sz="19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basis: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600</a:t>
            </a:r>
            <a:r>
              <a:rPr kumimoji="0" sz="19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km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rondom</a:t>
            </a:r>
            <a:r>
              <a:rPr kumimoji="0" sz="19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Venlo: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170.000.000</a:t>
            </a:r>
            <a:r>
              <a:rPr kumimoji="0" sz="1900" b="0" i="0" u="none" strike="noStrike" kern="0" cap="none" spc="-9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consumenten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176530" lvl="0" indent="-343535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Klanten</a:t>
            </a:r>
            <a:r>
              <a:rPr kumimoji="0" sz="19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bestand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met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een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mix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van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retail</a:t>
            </a:r>
            <a:r>
              <a:rPr kumimoji="0" sz="19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(seizoenprogramma’s), niche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markten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(Hi-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end)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groothandels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markten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(4</a:t>
            </a:r>
            <a:r>
              <a:rPr kumimoji="0" sz="19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kants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verwaarding).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20-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30%</a:t>
            </a:r>
            <a:r>
              <a:rPr kumimoji="0" sz="19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week</a:t>
            </a:r>
            <a:r>
              <a:rPr kumimoji="0" sz="19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daghandel.</a:t>
            </a:r>
            <a:r>
              <a:rPr kumimoji="0" sz="19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Rest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seizoens-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jaarafspraken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Maak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19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keten</a:t>
            </a:r>
            <a:r>
              <a:rPr kumimoji="0" sz="19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naar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klant</a:t>
            </a:r>
            <a:r>
              <a:rPr kumimoji="0" sz="19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zo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kort</a:t>
            </a:r>
            <a:r>
              <a:rPr kumimoji="0" sz="19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efficient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mogelijk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134620" lvl="0" indent="-343535" algn="l" defTabSz="914400" rtl="0" eaLnBrk="1" fontAlgn="auto" latinLnBrk="0" hangingPunct="1">
              <a:lnSpc>
                <a:spcPct val="100000"/>
              </a:lnSpc>
              <a:spcBef>
                <a:spcPts val="1005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Streven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naar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langdurige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open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relatie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met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klant: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19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beste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willen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zijn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niet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goedkoopste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Betrouwbaar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19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flexibel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Denk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kracht</a:t>
            </a:r>
            <a:r>
              <a:rPr kumimoji="0" sz="19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niet</a:t>
            </a:r>
            <a:r>
              <a:rPr kumimoji="0" sz="19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macht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419600" cy="3276600"/>
          </a:xfrm>
          <a:prstGeom prst="rect">
            <a:avLst/>
          </a:prstGeom>
        </p:spPr>
      </p:pic>
      <p:pic>
        <p:nvPicPr>
          <p:cNvPr id="3" name="object 2">
            <a:extLst>
              <a:ext uri="{FF2B5EF4-FFF2-40B4-BE49-F238E27FC236}">
                <a16:creationId xmlns:a16="http://schemas.microsoft.com/office/drawing/2014/main" id="{1B9BAF04-0AB7-8DBF-84A6-2348390C15D4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419600" y="-19806"/>
            <a:ext cx="4175760" cy="3171438"/>
          </a:xfrm>
          <a:prstGeom prst="rect">
            <a:avLst/>
          </a:prstGeom>
        </p:spPr>
      </p:pic>
      <p:pic>
        <p:nvPicPr>
          <p:cNvPr id="4" name="object 2">
            <a:extLst>
              <a:ext uri="{FF2B5EF4-FFF2-40B4-BE49-F238E27FC236}">
                <a16:creationId xmlns:a16="http://schemas.microsoft.com/office/drawing/2014/main" id="{39F671E0-C0C6-0A32-BA0E-C1C7D328CD66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-33528" y="3151632"/>
            <a:ext cx="4486656" cy="3087624"/>
          </a:xfrm>
          <a:prstGeom prst="rect">
            <a:avLst/>
          </a:prstGeom>
        </p:spPr>
      </p:pic>
      <p:grpSp>
        <p:nvGrpSpPr>
          <p:cNvPr id="5" name="object 2">
            <a:extLst>
              <a:ext uri="{FF2B5EF4-FFF2-40B4-BE49-F238E27FC236}">
                <a16:creationId xmlns:a16="http://schemas.microsoft.com/office/drawing/2014/main" id="{C2C0E081-1BDC-2182-DE42-018A81045861}"/>
              </a:ext>
            </a:extLst>
          </p:cNvPr>
          <p:cNvGrpSpPr/>
          <p:nvPr/>
        </p:nvGrpSpPr>
        <p:grpSpPr>
          <a:xfrm>
            <a:off x="4338833" y="2999232"/>
            <a:ext cx="4256527" cy="3240024"/>
            <a:chOff x="2296943" y="0"/>
            <a:chExt cx="12023088" cy="6857996"/>
          </a:xfrm>
        </p:grpSpPr>
        <p:pic>
          <p:nvPicPr>
            <p:cNvPr id="6" name="object 3">
              <a:extLst>
                <a:ext uri="{FF2B5EF4-FFF2-40B4-BE49-F238E27FC236}">
                  <a16:creationId xmlns:a16="http://schemas.microsoft.com/office/drawing/2014/main" id="{FA0DBD80-4BFC-8328-0DBF-6EC191DEB58E}"/>
                </a:ext>
              </a:extLst>
            </p:cNvPr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296943" y="0"/>
              <a:ext cx="5734811" cy="6857996"/>
            </a:xfrm>
            <a:prstGeom prst="rect">
              <a:avLst/>
            </a:prstGeom>
          </p:spPr>
        </p:pic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7EE9C701-4932-2A2E-369E-6A7441DE5BEE}"/>
                </a:ext>
              </a:extLst>
            </p:cNvPr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8031754" y="0"/>
              <a:ext cx="6288277" cy="683550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01168"/>
            <a:ext cx="8567928" cy="665682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405"/>
            <a:ext cx="7932420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Hoe</a:t>
            </a:r>
            <a:r>
              <a:rPr sz="4200" spc="-25" dirty="0"/>
              <a:t> </a:t>
            </a:r>
            <a:r>
              <a:rPr sz="4200" dirty="0"/>
              <a:t>blijven</a:t>
            </a:r>
            <a:r>
              <a:rPr sz="4200" spc="-20" dirty="0"/>
              <a:t> </a:t>
            </a:r>
            <a:r>
              <a:rPr sz="4200" dirty="0"/>
              <a:t>we</a:t>
            </a:r>
            <a:r>
              <a:rPr sz="4200" spc="-30" dirty="0"/>
              <a:t> </a:t>
            </a:r>
            <a:r>
              <a:rPr sz="4200" dirty="0"/>
              <a:t>succesvol</a:t>
            </a:r>
            <a:r>
              <a:rPr sz="4200" spc="-35" dirty="0"/>
              <a:t> </a:t>
            </a:r>
            <a:r>
              <a:rPr sz="4200" dirty="0"/>
              <a:t>in</a:t>
            </a:r>
            <a:r>
              <a:rPr sz="4200" spc="-5" dirty="0"/>
              <a:t> </a:t>
            </a:r>
            <a:r>
              <a:rPr sz="4200" spc="-25" dirty="0"/>
              <a:t>de </a:t>
            </a:r>
            <a:r>
              <a:rPr sz="4200" spc="-10" dirty="0"/>
              <a:t>toekomst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52954"/>
            <a:ext cx="8773160" cy="3817620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355600" marR="409575" lvl="0" indent="-343535" algn="l" defTabSz="914400" rtl="0" eaLnBrk="1" fontAlgn="auto" latinLnBrk="0" hangingPunct="1">
              <a:lnSpc>
                <a:spcPts val="2050"/>
              </a:lnSpc>
              <a:spcBef>
                <a:spcPts val="355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Goed</a:t>
            </a:r>
            <a:r>
              <a:rPr kumimoji="0" sz="19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personeelsmanagement:</a:t>
            </a:r>
            <a:r>
              <a:rPr kumimoji="0" sz="19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investeer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19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mensen</a:t>
            </a:r>
            <a:r>
              <a:rPr kumimoji="0" sz="19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zorg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voor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juiste</a:t>
            </a:r>
            <a:r>
              <a:rPr kumimoji="0" sz="19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mensen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op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juiste</a:t>
            </a:r>
            <a:r>
              <a:rPr kumimoji="0" sz="19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plek.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Probeer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eenvoudig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of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zwaar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werk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verder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te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robotiseren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502920" lvl="0" indent="-343535" algn="l" defTabSz="914400" rtl="0" eaLnBrk="1" fontAlgn="auto" latinLnBrk="0" hangingPunct="1">
              <a:lnSpc>
                <a:spcPts val="2050"/>
              </a:lnSpc>
              <a:spcBef>
                <a:spcPts val="1005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  <a:tab pos="3011805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Investeren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Big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data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	management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(sensoren,</a:t>
            </a:r>
            <a:r>
              <a:rPr kumimoji="0" sz="19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algoritmes</a:t>
            </a:r>
            <a:r>
              <a:rPr kumimoji="0" sz="19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,</a:t>
            </a:r>
            <a:r>
              <a:rPr kumimoji="0" sz="19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Artifical Intelligence)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333375" lvl="0" indent="-343535" algn="l" defTabSz="914400" rtl="0" eaLnBrk="1" fontAlgn="auto" latinLnBrk="0" hangingPunct="1">
              <a:lnSpc>
                <a:spcPct val="90100"/>
              </a:lnSpc>
              <a:spcBef>
                <a:spcPts val="975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Verdere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ketensamenwerking: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optimaliseren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keten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van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veredelaar</a:t>
            </a:r>
            <a:r>
              <a:rPr kumimoji="0" sz="19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tot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consument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om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onnodige</a:t>
            </a:r>
            <a:r>
              <a:rPr kumimoji="0" sz="19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kosten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te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vermijden</a:t>
            </a:r>
            <a:r>
              <a:rPr kumimoji="0" sz="19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creëren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van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toegevoegde</a:t>
            </a:r>
            <a:r>
              <a:rPr kumimoji="0" sz="1900" b="0" i="0" u="none" strike="noStrike" kern="0" cap="none" spc="-1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waarde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70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Blijven</a:t>
            </a:r>
            <a:r>
              <a:rPr kumimoji="0" sz="19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innoveren,</a:t>
            </a:r>
            <a:r>
              <a:rPr kumimoji="0" sz="19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maar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wel</a:t>
            </a:r>
            <a:r>
              <a:rPr kumimoji="0" sz="19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op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een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verantwoorde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manier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765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Inno20: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samen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nieuwe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verdienmodellen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19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glastuinbouw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ontwikkelen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974725" lvl="0" indent="-343535" algn="l" defTabSz="914400" rtl="0" eaLnBrk="1" fontAlgn="auto" latinLnBrk="0" hangingPunct="1">
              <a:lnSpc>
                <a:spcPts val="2050"/>
              </a:lnSpc>
              <a:spcBef>
                <a:spcPts val="1045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Maatschappelijke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betrokkenheid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van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ondernemers/bedrijf</a:t>
            </a:r>
            <a:r>
              <a:rPr kumimoji="0" sz="19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voor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draagvlak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(werk)omgeving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Ambitie</a:t>
            </a:r>
            <a:r>
              <a:rPr spc="-40" dirty="0"/>
              <a:t> </a:t>
            </a:r>
            <a:r>
              <a:rPr dirty="0"/>
              <a:t>komende</a:t>
            </a:r>
            <a:r>
              <a:rPr spc="-30" dirty="0"/>
              <a:t> </a:t>
            </a:r>
            <a:r>
              <a:rPr dirty="0"/>
              <a:t>5</a:t>
            </a:r>
            <a:r>
              <a:rPr spc="-30" dirty="0"/>
              <a:t> </a:t>
            </a:r>
            <a:r>
              <a:rPr spc="-20" dirty="0"/>
              <a:t>jaar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355600" marR="783590" indent="-343535">
              <a:lnSpc>
                <a:spcPct val="100000"/>
              </a:lnSpc>
              <a:spcBef>
                <a:spcPts val="100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355600" algn="l"/>
              </a:tabLst>
            </a:pPr>
            <a:r>
              <a:rPr dirty="0"/>
              <a:t>Autonome</a:t>
            </a:r>
            <a:r>
              <a:rPr spc="-20" dirty="0"/>
              <a:t> </a:t>
            </a:r>
            <a:r>
              <a:rPr dirty="0"/>
              <a:t>groei</a:t>
            </a:r>
            <a:r>
              <a:rPr spc="-10" dirty="0"/>
              <a:t> </a:t>
            </a:r>
            <a:r>
              <a:rPr dirty="0"/>
              <a:t>eventueel</a:t>
            </a:r>
            <a:r>
              <a:rPr spc="-45" dirty="0"/>
              <a:t> </a:t>
            </a:r>
            <a:r>
              <a:rPr dirty="0"/>
              <a:t>door</a:t>
            </a:r>
            <a:r>
              <a:rPr spc="5" dirty="0"/>
              <a:t> </a:t>
            </a:r>
            <a:r>
              <a:rPr dirty="0"/>
              <a:t>participatie</a:t>
            </a:r>
            <a:r>
              <a:rPr spc="-45" dirty="0"/>
              <a:t> </a:t>
            </a:r>
            <a:r>
              <a:rPr spc="-25" dirty="0"/>
              <a:t>in </a:t>
            </a:r>
            <a:r>
              <a:rPr spc="-10" dirty="0"/>
              <a:t>ketenpartners</a:t>
            </a:r>
          </a:p>
          <a:p>
            <a:pPr marL="355600" marR="5080" indent="-343535">
              <a:lnSpc>
                <a:spcPct val="100000"/>
              </a:lnSpc>
              <a:spcBef>
                <a:spcPts val="994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355600" algn="l"/>
              </a:tabLst>
            </a:pPr>
            <a:r>
              <a:rPr dirty="0"/>
              <a:t>Verbreden</a:t>
            </a:r>
            <a:r>
              <a:rPr spc="5" dirty="0"/>
              <a:t> </a:t>
            </a:r>
            <a:r>
              <a:rPr dirty="0"/>
              <a:t>productenpakket</a:t>
            </a:r>
            <a:r>
              <a:rPr spc="5" dirty="0"/>
              <a:t> </a:t>
            </a:r>
            <a:r>
              <a:rPr dirty="0"/>
              <a:t>met</a:t>
            </a:r>
            <a:r>
              <a:rPr spc="-25" dirty="0"/>
              <a:t> </a:t>
            </a:r>
            <a:r>
              <a:rPr dirty="0"/>
              <a:t>nieuwe</a:t>
            </a:r>
            <a:r>
              <a:rPr spc="-20" dirty="0"/>
              <a:t> </a:t>
            </a:r>
            <a:r>
              <a:rPr spc="-10" dirty="0"/>
              <a:t>gewassen </a:t>
            </a:r>
            <a:r>
              <a:rPr dirty="0"/>
              <a:t>passend</a:t>
            </a:r>
            <a:r>
              <a:rPr spc="5" dirty="0"/>
              <a:t> </a:t>
            </a:r>
            <a:r>
              <a:rPr dirty="0"/>
              <a:t>bij</a:t>
            </a:r>
            <a:r>
              <a:rPr spc="-30" dirty="0"/>
              <a:t> </a:t>
            </a:r>
            <a:r>
              <a:rPr dirty="0"/>
              <a:t>ontwikkelingen</a:t>
            </a:r>
            <a:r>
              <a:rPr spc="-40" dirty="0"/>
              <a:t> </a:t>
            </a:r>
            <a:r>
              <a:rPr dirty="0"/>
              <a:t>en vragen</a:t>
            </a:r>
            <a:r>
              <a:rPr spc="-35" dirty="0"/>
              <a:t> </a:t>
            </a:r>
            <a:r>
              <a:rPr dirty="0"/>
              <a:t>uit</a:t>
            </a:r>
            <a:r>
              <a:rPr spc="-40" dirty="0"/>
              <a:t> </a:t>
            </a:r>
            <a:r>
              <a:rPr dirty="0"/>
              <a:t>de</a:t>
            </a:r>
            <a:r>
              <a:rPr spc="5" dirty="0"/>
              <a:t> </a:t>
            </a:r>
            <a:r>
              <a:rPr spc="-10" dirty="0"/>
              <a:t>markt</a:t>
            </a:r>
          </a:p>
          <a:p>
            <a:pPr marL="355600" indent="-342900">
              <a:lnSpc>
                <a:spcPct val="100000"/>
              </a:lnSpc>
              <a:spcBef>
                <a:spcPts val="1000"/>
              </a:spcBef>
              <a:buClr>
                <a:srgbClr val="89D0D5"/>
              </a:buClr>
              <a:buSzPct val="79166"/>
              <a:buFont typeface="Wingdings 3"/>
              <a:buChar char=""/>
              <a:tabLst>
                <a:tab pos="355600" algn="l"/>
              </a:tabLst>
            </a:pPr>
            <a:r>
              <a:rPr dirty="0"/>
              <a:t>Van</a:t>
            </a:r>
            <a:r>
              <a:rPr spc="-45" dirty="0"/>
              <a:t> </a:t>
            </a:r>
            <a:r>
              <a:rPr dirty="0"/>
              <a:t>ondernemer(s)</a:t>
            </a:r>
            <a:r>
              <a:rPr spc="5" dirty="0"/>
              <a:t> </a:t>
            </a:r>
            <a:r>
              <a:rPr dirty="0"/>
              <a:t>naar</a:t>
            </a:r>
            <a:r>
              <a:rPr spc="-25" dirty="0"/>
              <a:t> </a:t>
            </a:r>
            <a:r>
              <a:rPr spc="-10" dirty="0"/>
              <a:t>onderneming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dirty="0"/>
              <a:t>Brookberries</a:t>
            </a:r>
            <a:r>
              <a:rPr sz="3600" spc="150" dirty="0"/>
              <a:t> </a:t>
            </a:r>
            <a:r>
              <a:rPr sz="4200" spc="-10" dirty="0"/>
              <a:t>Groep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877316" y="2261362"/>
            <a:ext cx="3653790" cy="27197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208279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5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glastuinbouw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bedrijven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(30</a:t>
            </a:r>
            <a:r>
              <a:rPr kumimoji="0" sz="2000" b="0" i="0" u="none" strike="noStrike" kern="0" cap="none" spc="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ha)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gemeente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Venlo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26670" lvl="0" indent="-342900" algn="l" defTabSz="914400" rtl="0" eaLnBrk="1" fontAlgn="auto" latinLnBrk="0" hangingPunct="1">
              <a:lnSpc>
                <a:spcPct val="100000"/>
              </a:lnSpc>
              <a:spcBef>
                <a:spcPts val="995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Huisvestingslocatie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internationale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werknemers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Gemeente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Horst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5080" lvl="0" indent="-342900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Akkerbouwbedrijf</a:t>
            </a:r>
            <a:r>
              <a:rPr kumimoji="0" sz="20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met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varkenshouderij</a:t>
            </a:r>
            <a:r>
              <a:rPr kumimoji="0" sz="20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(verhuurd) Belfeld-Beesel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752843" y="1578864"/>
            <a:ext cx="4760976" cy="385267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spc="-10" dirty="0"/>
              <a:t>Introductie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2080387"/>
            <a:ext cx="4718050" cy="2922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5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Ondernemers: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89D0D5"/>
              </a:buClr>
              <a:buSzTx/>
              <a:buFont typeface="Wingdings 3"/>
              <a:buChar char=""/>
              <a:tabLst/>
              <a:defRPr/>
            </a:pPr>
            <a:endParaRPr kumimoji="0" sz="3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Marcel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Dings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58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getrouwd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4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zonen en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4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dochters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55"/>
              </a:spcBef>
              <a:spcAft>
                <a:spcPts val="0"/>
              </a:spcAft>
              <a:buClr>
                <a:srgbClr val="89D0D5"/>
              </a:buClr>
              <a:buSzTx/>
              <a:buFont typeface="Wingdings 3"/>
              <a:buChar char=""/>
              <a:tabLst/>
              <a:defRPr/>
            </a:pPr>
            <a:endParaRPr kumimoji="0" sz="355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Peter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van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den</a:t>
            </a:r>
            <a:r>
              <a:rPr kumimoji="0" sz="2000" b="0" i="0" u="none" strike="noStrike" kern="0" cap="none" spc="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Eertwegh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54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getrouwd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dochters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379463" y="1622044"/>
            <a:ext cx="5113020" cy="38389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Brookberries</a:t>
            </a:r>
            <a:r>
              <a:rPr sz="4200" spc="-50" dirty="0"/>
              <a:t> </a:t>
            </a:r>
            <a:r>
              <a:rPr sz="4200" spc="-10" dirty="0"/>
              <a:t>Groep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027175" y="1698117"/>
            <a:ext cx="8853805" cy="411162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418465" marR="0" lvl="0" indent="-342265" algn="l" defTabSz="914400" rtl="0" eaLnBrk="1" fontAlgn="auto" latinLnBrk="0" hangingPunct="1">
              <a:lnSpc>
                <a:spcPts val="2050"/>
              </a:lnSpc>
              <a:spcBef>
                <a:spcPts val="95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418465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1987</a:t>
            </a:r>
            <a:r>
              <a:rPr kumimoji="0" sz="19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begonnen</a:t>
            </a:r>
            <a:r>
              <a:rPr kumimoji="0" sz="19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op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ouderlijk</a:t>
            </a:r>
            <a:r>
              <a:rPr kumimoji="0" sz="19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gemengd</a:t>
            </a:r>
            <a:r>
              <a:rPr kumimoji="0" sz="19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bedrijf</a:t>
            </a:r>
            <a:r>
              <a:rPr kumimoji="0" sz="19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19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maatschap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met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19100" marR="0" lvl="0" indent="0" algn="l" defTabSz="914400" rtl="0" eaLnBrk="1" fontAlgn="auto" latinLnBrk="0" hangingPunct="1">
              <a:lnSpc>
                <a:spcPts val="205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moeder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19100" marR="1211580" lvl="0" indent="-342900" algn="l" defTabSz="914400" rtl="0" eaLnBrk="1" fontAlgn="auto" latinLnBrk="0" hangingPunct="1">
              <a:lnSpc>
                <a:spcPct val="80000"/>
              </a:lnSpc>
              <a:spcBef>
                <a:spcPts val="1000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419100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1998</a:t>
            </a:r>
            <a:r>
              <a:rPr kumimoji="0" sz="19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ouderlijk</a:t>
            </a:r>
            <a:r>
              <a:rPr kumimoji="0" sz="19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bedrijf</a:t>
            </a:r>
            <a:r>
              <a:rPr kumimoji="0" sz="19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overgenomen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voortgezet</a:t>
            </a:r>
            <a:r>
              <a:rPr kumimoji="0" sz="19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samen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met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echtgenote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Iris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184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550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418465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1999</a:t>
            </a:r>
            <a:r>
              <a:rPr kumimoji="0" sz="19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begonnen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met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aardbeien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onder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glas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(11.000m2)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184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418465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2003</a:t>
            </a:r>
            <a:r>
              <a:rPr kumimoji="0" sz="19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uitgebreid</a:t>
            </a:r>
            <a:r>
              <a:rPr kumimoji="0" sz="1900" b="0" i="0" u="none" strike="noStrike" kern="0" cap="none" spc="-8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naar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20.000m2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184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418465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2008</a:t>
            </a:r>
            <a:r>
              <a:rPr kumimoji="0" sz="19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Nieuwbouw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</a:t>
            </a:r>
            <a:r>
              <a:rPr kumimoji="0" sz="1875" b="0" i="0" u="none" strike="noStrike" kern="0" cap="none" spc="0" normalizeH="0" baseline="266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875" b="0" i="0" u="none" strike="noStrike" kern="0" cap="none" spc="179" normalizeH="0" baseline="266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locatie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begonnen</a:t>
            </a:r>
            <a:r>
              <a:rPr kumimoji="0" sz="1900" b="0" i="0" u="none" strike="noStrike" kern="0" cap="none" spc="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met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compagnon(62.500</a:t>
            </a:r>
            <a:r>
              <a:rPr kumimoji="0" sz="19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meters)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19100" marR="217170" lvl="0" indent="-342900" algn="l" defTabSz="914400" rtl="0" eaLnBrk="1" fontAlgn="auto" latinLnBrk="0" hangingPunct="1">
              <a:lnSpc>
                <a:spcPct val="80000"/>
              </a:lnSpc>
              <a:spcBef>
                <a:spcPts val="1005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419100" algn="l"/>
                <a:tab pos="1735455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2013</a:t>
            </a:r>
            <a:r>
              <a:rPr kumimoji="0" sz="19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</a:t>
            </a:r>
            <a:r>
              <a:rPr kumimoji="0" sz="1875" b="0" i="0" u="none" strike="noStrike" kern="0" cap="none" spc="0" normalizeH="0" baseline="266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875" b="0" i="0" u="none" strike="noStrike" kern="0" cap="none" spc="179" normalizeH="0" baseline="266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locatie: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overname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bestaande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tomatenkwekerij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met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belichting (73.000m2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	waarvan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35.000m2</a:t>
            </a:r>
            <a:r>
              <a:rPr kumimoji="0" sz="19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met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SON-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</a:t>
            </a:r>
            <a:r>
              <a:rPr kumimoji="0" sz="19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13.000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Lux)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184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540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418465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2014</a:t>
            </a:r>
            <a:r>
              <a:rPr kumimoji="0" sz="1900" b="0" i="0" u="none" strike="noStrike" kern="0" cap="none" spc="-9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4</a:t>
            </a:r>
            <a:r>
              <a:rPr kumimoji="0" sz="1875" b="0" i="0" u="none" strike="noStrike" kern="0" cap="none" spc="0" normalizeH="0" baseline="266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875" b="0" i="0" u="none" strike="noStrike" kern="0" cap="none" spc="150" normalizeH="0" baseline="266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locatie:</a:t>
            </a:r>
            <a:r>
              <a:rPr kumimoji="0" sz="1900" b="0" i="0" u="none" strike="noStrike" kern="0" cap="none" spc="-7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overname</a:t>
            </a:r>
            <a:r>
              <a:rPr kumimoji="0" sz="19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bestaande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tomatenkwekerij</a:t>
            </a:r>
            <a:r>
              <a:rPr kumimoji="0" sz="19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(40,000m2)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18465" marR="0" lvl="0" indent="-342265" algn="l" defTabSz="914400" rtl="0" eaLnBrk="1" fontAlgn="auto" latinLnBrk="0" hangingPunct="1">
              <a:lnSpc>
                <a:spcPct val="100000"/>
              </a:lnSpc>
              <a:spcBef>
                <a:spcPts val="545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418465" algn="l"/>
              </a:tabLst>
              <a:defRPr/>
            </a:pP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2018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LED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belichting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19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17.000m2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op</a:t>
            </a:r>
            <a:r>
              <a:rPr kumimoji="0" sz="19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locatie</a:t>
            </a:r>
            <a:r>
              <a:rPr kumimoji="0" sz="19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4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419100" marR="443230" lvl="0" indent="-342900" algn="l" defTabSz="914400" rtl="0" eaLnBrk="1" fontAlgn="auto" latinLnBrk="0" hangingPunct="1">
              <a:lnSpc>
                <a:spcPts val="1820"/>
              </a:lnSpc>
              <a:spcBef>
                <a:spcPts val="994"/>
              </a:spcBef>
              <a:spcAft>
                <a:spcPts val="0"/>
              </a:spcAft>
              <a:buClr>
                <a:srgbClr val="89D0D5"/>
              </a:buClr>
              <a:buSzPct val="78947"/>
              <a:buFont typeface="Wingdings 3"/>
              <a:buChar char=""/>
              <a:tabLst>
                <a:tab pos="419100" algn="l"/>
              </a:tabLst>
              <a:defRPr/>
            </a:pP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2021-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2022</a:t>
            </a:r>
            <a:r>
              <a:rPr kumimoji="0" sz="1900" b="0" i="0" u="none" strike="noStrike" kern="0" cap="none" spc="-1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realisatie</a:t>
            </a:r>
            <a:r>
              <a:rPr kumimoji="0" sz="1900" b="0" i="0" u="none" strike="noStrike" kern="0" cap="none" spc="-8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5</a:t>
            </a:r>
            <a:r>
              <a:rPr kumimoji="0" sz="1875" b="0" i="0" u="none" strike="noStrike" kern="0" cap="none" spc="0" normalizeH="0" baseline="266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</a:t>
            </a:r>
            <a:r>
              <a:rPr kumimoji="0" sz="1875" b="0" i="0" u="none" strike="noStrike" kern="0" cap="none" spc="165" normalizeH="0" baseline="26666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locatie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(100.000m2waarvan</a:t>
            </a:r>
            <a:r>
              <a:rPr kumimoji="0" sz="1900" b="0" i="0" u="none" strike="noStrike" kern="0" cap="none" spc="-6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30.000m2</a:t>
            </a:r>
            <a:r>
              <a:rPr kumimoji="0" sz="1900" b="0" i="0" u="none" strike="noStrike" kern="0" cap="none" spc="-7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belicht)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naast</a:t>
            </a:r>
            <a:r>
              <a:rPr kumimoji="0" sz="19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bestaande</a:t>
            </a:r>
            <a:r>
              <a:rPr kumimoji="0" sz="19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locatie</a:t>
            </a:r>
            <a:r>
              <a:rPr kumimoji="0" sz="19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1900" b="0" i="0" u="none" strike="noStrike" kern="0" cap="none" spc="-6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19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glastuinbouwgebied</a:t>
            </a:r>
            <a:endParaRPr kumimoji="0" sz="19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2"/>
            <a:ext cx="12191999" cy="685495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4488" y="0"/>
            <a:ext cx="12003024" cy="685799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94715" y="414527"/>
              <a:ext cx="11402568" cy="6028944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0"/>
              <a:ext cx="12192000" cy="685799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24916" y="473405"/>
            <a:ext cx="7765415" cy="13068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4200" dirty="0"/>
              <a:t>Facts</a:t>
            </a:r>
            <a:r>
              <a:rPr sz="4200" spc="-40" dirty="0"/>
              <a:t> </a:t>
            </a:r>
            <a:r>
              <a:rPr sz="4200" dirty="0"/>
              <a:t>and</a:t>
            </a:r>
            <a:r>
              <a:rPr sz="4200" spc="-10" dirty="0"/>
              <a:t> </a:t>
            </a:r>
            <a:r>
              <a:rPr sz="4200" dirty="0"/>
              <a:t>Figures</a:t>
            </a:r>
            <a:r>
              <a:rPr sz="4200" spc="-25" dirty="0"/>
              <a:t> </a:t>
            </a:r>
            <a:r>
              <a:rPr sz="4200" spc="-10" dirty="0"/>
              <a:t>Brookberries Groep</a:t>
            </a:r>
            <a:endParaRPr sz="4200"/>
          </a:p>
        </p:txBody>
      </p:sp>
      <p:sp>
        <p:nvSpPr>
          <p:cNvPr id="3" name="object 3"/>
          <p:cNvSpPr txBox="1"/>
          <p:nvPr/>
        </p:nvSpPr>
        <p:spPr>
          <a:xfrm>
            <a:off x="1182116" y="1954959"/>
            <a:ext cx="8594725" cy="2056764"/>
          </a:xfrm>
          <a:prstGeom prst="rect">
            <a:avLst/>
          </a:prstGeom>
        </p:spPr>
        <p:txBody>
          <a:bodyPr vert="horz" wrap="square" lIns="0" tIns="138430" rIns="0" bIns="0" rtlCol="0">
            <a:spAutoFit/>
          </a:bodyPr>
          <a:lstStyle/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1090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Sinds</a:t>
            </a:r>
            <a:r>
              <a:rPr kumimoji="0" sz="2000" b="0" i="0" u="none" strike="noStrike" kern="0" cap="none" spc="-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2008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met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compagnon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89D0D5"/>
              </a:buClr>
              <a:buSzPct val="80000"/>
              <a:buFont typeface="Wingdings 3"/>
              <a:buChar char="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2021:</a:t>
            </a:r>
            <a:r>
              <a:rPr kumimoji="0" sz="2000" b="0" i="0" u="none" strike="noStrike" kern="0" cap="none" spc="-4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omzet</a:t>
            </a:r>
            <a:r>
              <a:rPr kumimoji="0" sz="2000" b="0" i="0" u="none" strike="noStrike" kern="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13.000.000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euro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5080" lvl="0" indent="-343535" algn="l" defTabSz="914400" rtl="0" eaLnBrk="1" fontAlgn="auto" latinLnBrk="0" hangingPunct="1">
              <a:lnSpc>
                <a:spcPct val="100000"/>
              </a:lnSpc>
              <a:spcBef>
                <a:spcPts val="1010"/>
              </a:spcBef>
              <a:spcAft>
                <a:spcPts val="0"/>
              </a:spcAft>
              <a:buClr>
                <a:srgbClr val="89D0D5"/>
              </a:buClr>
              <a:buSzPct val="80000"/>
              <a:buFontTx/>
              <a:buChar char="-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15</a:t>
            </a:r>
            <a:r>
              <a:rPr kumimoji="0" sz="2000" b="0" i="0" u="none" strike="noStrike" kern="0" cap="none" spc="-3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medewerkers</a:t>
            </a:r>
            <a:r>
              <a:rPr kumimoji="0" sz="2000" b="0" i="0" u="none" strike="noStrike" kern="0" cap="none" spc="-5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in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vaste</a:t>
            </a:r>
            <a:r>
              <a:rPr kumimoji="0" sz="2000" b="0" i="0" u="none" strike="noStrike" kern="0" cap="none" spc="-5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dienst(hoger</a:t>
            </a:r>
            <a:r>
              <a:rPr kumimoji="0" sz="2000" b="0" i="0" u="none" strike="noStrike" kern="0" cap="none" spc="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middenkader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mensen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op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kantoor)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  <a:p>
            <a:pPr marL="3556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994"/>
              </a:spcBef>
              <a:spcAft>
                <a:spcPts val="0"/>
              </a:spcAft>
              <a:buClr>
                <a:srgbClr val="89D0D5"/>
              </a:buClr>
              <a:buSzPct val="80000"/>
              <a:buFontTx/>
              <a:buChar char="-"/>
              <a:tabLst>
                <a:tab pos="355600" algn="l"/>
              </a:tabLst>
              <a:defRPr/>
            </a:pP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Door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het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jaar</a:t>
            </a:r>
            <a:r>
              <a:rPr kumimoji="0" sz="2000" b="0" i="0" u="none" strike="noStrike" kern="0" cap="none" spc="-2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heen</a:t>
            </a:r>
            <a:r>
              <a:rPr kumimoji="0" sz="2000" b="0" i="0" u="none" strike="noStrike" kern="0" cap="none" spc="-2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tussen</a:t>
            </a:r>
            <a:r>
              <a:rPr kumimoji="0" sz="2000" b="0" i="0" u="none" strike="noStrike" kern="0" cap="none" spc="-4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80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en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180</a:t>
            </a:r>
            <a:r>
              <a:rPr kumimoji="0" sz="2000" b="0" i="0" u="none" strike="noStrike" kern="0" cap="none" spc="-1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</a:t>
            </a:r>
            <a:r>
              <a:rPr kumimoji="0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seizoen</a:t>
            </a:r>
            <a:r>
              <a:rPr kumimoji="0" sz="2000" b="0" i="0" u="none" strike="noStrike" kern="0" cap="none" spc="-1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Century Gothic"/>
              </a:rPr>
              <a:t> medewerkers</a:t>
            </a:r>
            <a:endParaRPr kumimoji="0" sz="20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/>
              <a:ea typeface="+mn-ea"/>
              <a:cs typeface="Century Gothic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8412480" cy="584301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Breedbeeld</PresentationFormat>
  <Paragraphs>57</Paragraphs>
  <Slides>17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17</vt:i4>
      </vt:variant>
    </vt:vector>
  </HeadingPairs>
  <TitlesOfParts>
    <vt:vector size="24" baseType="lpstr">
      <vt:lpstr>Arial</vt:lpstr>
      <vt:lpstr>Calibri</vt:lpstr>
      <vt:lpstr>Calibri Light</vt:lpstr>
      <vt:lpstr>Century Gothic</vt:lpstr>
      <vt:lpstr>Wingdings 3</vt:lpstr>
      <vt:lpstr>Kantoorthema</vt:lpstr>
      <vt:lpstr>Office Theme</vt:lpstr>
      <vt:lpstr>PowerPoint-presentatie</vt:lpstr>
      <vt:lpstr>Brookberries Groep</vt:lpstr>
      <vt:lpstr>Introductie</vt:lpstr>
      <vt:lpstr>Brookberries Groep</vt:lpstr>
      <vt:lpstr>PowerPoint-presentatie</vt:lpstr>
      <vt:lpstr>PowerPoint-presentatie</vt:lpstr>
      <vt:lpstr>PowerPoint-presentatie</vt:lpstr>
      <vt:lpstr>Facts and Figures Brookberries Groep</vt:lpstr>
      <vt:lpstr>PowerPoint-presentatie</vt:lpstr>
      <vt:lpstr>PowerPoint-presentatie</vt:lpstr>
      <vt:lpstr>PowerPoint-presentatie</vt:lpstr>
      <vt:lpstr>Telerscooperatie Fossa Eugenia</vt:lpstr>
      <vt:lpstr>Marktvisie Brookberries</vt:lpstr>
      <vt:lpstr>PowerPoint-presentatie</vt:lpstr>
      <vt:lpstr>PowerPoint-presentatie</vt:lpstr>
      <vt:lpstr>Hoe blijven we succesvol in de toekomst</vt:lpstr>
      <vt:lpstr>Ambitie komende 5 jaar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Vera Schatorjé || GewoonVera!</dc:creator>
  <cp:lastModifiedBy>Vera Schatorjé || GewoonVera!</cp:lastModifiedBy>
  <cp:revision>1</cp:revision>
  <dcterms:created xsi:type="dcterms:W3CDTF">2023-09-25T09:51:26Z</dcterms:created>
  <dcterms:modified xsi:type="dcterms:W3CDTF">2023-09-25T09:51:56Z</dcterms:modified>
</cp:coreProperties>
</file>